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6" r:id="rId2"/>
    <p:sldId id="257" r:id="rId3"/>
    <p:sldId id="259" r:id="rId4"/>
    <p:sldId id="260" r:id="rId5"/>
    <p:sldId id="265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68100" autoAdjust="0"/>
  </p:normalViewPr>
  <p:slideViewPr>
    <p:cSldViewPr>
      <p:cViewPr>
        <p:scale>
          <a:sx n="100" d="100"/>
          <a:sy n="100" d="100"/>
        </p:scale>
        <p:origin x="-480" y="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E99DF1-1239-4CE0-8FBC-98B6BC3D1619}" type="datetimeFigureOut">
              <a:rPr lang="en-US" smtClean="0"/>
              <a:pPr/>
              <a:t>6/15/2018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3CEFE3-76BF-4F7F-AB7E-17C95CBD33B2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27394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6/15/2018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6/15/2018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6/15/2018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07497" y="882376"/>
            <a:ext cx="3600449" cy="2926080"/>
          </a:xfrm>
        </p:spPr>
        <p:txBody>
          <a:bodyPr>
            <a:normAutofit/>
          </a:bodyPr>
          <a:lstStyle/>
          <a:p>
            <a:r>
              <a:rPr lang="en-IN" sz="4800" dirty="0"/>
              <a:t/>
            </a:r>
            <a:br>
              <a:rPr lang="en-IN" sz="4800" dirty="0"/>
            </a:br>
            <a:endParaRPr lang="en-IN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81600" y="2133601"/>
            <a:ext cx="3868959" cy="4463144"/>
          </a:xfrm>
        </p:spPr>
        <p:txBody>
          <a:bodyPr/>
          <a:lstStyle/>
          <a:p>
            <a:r>
              <a:rPr lang="en-IN" sz="3600" dirty="0" smtClean="0"/>
              <a:t>11</a:t>
            </a:r>
            <a:r>
              <a:rPr lang="en-IN" sz="3600" baseline="30000" dirty="0" smtClean="0"/>
              <a:t>TH</a:t>
            </a:r>
            <a:r>
              <a:rPr lang="en-IN" sz="3600" dirty="0" smtClean="0"/>
              <a:t> CRM DISSEMINATION</a:t>
            </a:r>
          </a:p>
          <a:p>
            <a:r>
              <a:rPr lang="en-US" sz="3600" dirty="0" smtClean="0"/>
              <a:t>PUNJAB</a:t>
            </a:r>
            <a:endParaRPr lang="en-IN" sz="3600" dirty="0" smtClean="0"/>
          </a:p>
          <a:p>
            <a:r>
              <a:rPr lang="en-IN" dirty="0" smtClean="0"/>
              <a:t>DR BASAB GUPTA</a:t>
            </a:r>
          </a:p>
          <a:p>
            <a:r>
              <a:rPr lang="en-IN" dirty="0" smtClean="0"/>
              <a:t>DC NUHM  </a:t>
            </a:r>
            <a:endParaRPr lang="en-IN" dirty="0"/>
          </a:p>
        </p:txBody>
      </p:sp>
      <p:pic>
        <p:nvPicPr>
          <p:cNvPr id="12290" name="Picture 2" descr="Image result for National Health Mission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00" y="261390"/>
            <a:ext cx="1755064" cy="1793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6"/>
          <p:cNvGrpSpPr/>
          <p:nvPr/>
        </p:nvGrpSpPr>
        <p:grpSpPr>
          <a:xfrm>
            <a:off x="270510" y="261389"/>
            <a:ext cx="4920287" cy="6360128"/>
            <a:chOff x="0" y="0"/>
            <a:chExt cx="5735781" cy="7113319"/>
          </a:xfrm>
        </p:grpSpPr>
        <p:pic>
          <p:nvPicPr>
            <p:cNvPr id="8" name="Picture 7" descr="C:\Users\user\AppData\Local\Microsoft\Windows\INetCache\Content.Word\IMG-20171110-WA0018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8852" y="1805049"/>
              <a:ext cx="2006929" cy="33369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Picture 8" descr="C:\Users\user\Desktop\CRM PICS\108 Ambulance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6950" y="0"/>
              <a:ext cx="2945081" cy="2196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Picture 9" descr="C:\Users\user\Desktop\CRM PICS\RBSK.jp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66950" cy="20781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Picture 10" descr="C:\Users\user\Desktop\CRM PICS\ASHA\IMG_20171106_164629.jp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78182"/>
              <a:ext cx="3728852" cy="27907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Picture 11" descr="C:\Users\user\Desktop\CRM PICS\FAPHC\IMG_20171106_185634.jpg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952"/>
            <a:stretch/>
          </p:blipFill>
          <p:spPr bwMode="auto">
            <a:xfrm rot="16200000">
              <a:off x="3414155" y="4791693"/>
              <a:ext cx="2256312" cy="238694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3" name="Picture 12" descr="C:\Users\user\Desktop\CRM PICS\IMG-20171109-WA0006.jp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595750"/>
              <a:ext cx="3336966" cy="2517569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00216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914403"/>
          <a:ext cx="8229600" cy="5802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445477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INDICATORS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PUNJAB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INDIA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SOURCE</a:t>
                      </a:r>
                      <a:endParaRPr lang="en-IN" sz="1200" dirty="0"/>
                    </a:p>
                  </a:txBody>
                  <a:tcPr/>
                </a:tc>
              </a:tr>
              <a:tr h="445477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SEX RATIO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893 </a:t>
                      </a:r>
                    </a:p>
                    <a:p>
                      <a:pPr algn="ctr"/>
                      <a:r>
                        <a:rPr lang="en-IN" sz="1200" dirty="0" smtClean="0"/>
                        <a:t>(827-L,776-K)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940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/>
                </a:tc>
              </a:tr>
              <a:tr h="445477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LITERACY RATE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76.68%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74.04%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smtClean="0"/>
                        <a:t>Census 2011</a:t>
                      </a:r>
                      <a:endParaRPr lang="en-IN" sz="1200" dirty="0"/>
                    </a:p>
                  </a:txBody>
                  <a:tcPr/>
                </a:tc>
              </a:tr>
              <a:tr h="445477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GDP PER CAPITA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92350/-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74380/-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NITI AAYOGE(‘13-14)</a:t>
                      </a:r>
                      <a:endParaRPr lang="en-IN" sz="1200" dirty="0"/>
                    </a:p>
                  </a:txBody>
                  <a:tcPr/>
                </a:tc>
              </a:tr>
              <a:tr h="445477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IMR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21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34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SRS 2017</a:t>
                      </a:r>
                      <a:endParaRPr lang="en-IN" sz="1200" dirty="0"/>
                    </a:p>
                  </a:txBody>
                  <a:tcPr/>
                </a:tc>
              </a:tr>
              <a:tr h="445477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MMR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122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130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SRS 2018</a:t>
                      </a:r>
                      <a:endParaRPr lang="en-IN" sz="1200" dirty="0"/>
                    </a:p>
                  </a:txBody>
                  <a:tcPr/>
                </a:tc>
              </a:tr>
              <a:tr h="445477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TFR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1.6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2.3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NFHS 4</a:t>
                      </a:r>
                      <a:endParaRPr lang="en-IN" sz="1200" dirty="0"/>
                    </a:p>
                  </a:txBody>
                  <a:tcPr/>
                </a:tc>
              </a:tr>
              <a:tr h="445477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INSTITTUTIONAL BIRTH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90.5%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78.9%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NFHS 4</a:t>
                      </a:r>
                      <a:endParaRPr lang="en-IN" sz="1200" dirty="0"/>
                    </a:p>
                  </a:txBody>
                  <a:tcPr/>
                </a:tc>
              </a:tr>
              <a:tr h="445477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UNMET NEED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6.2%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12.9%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NFHS 4</a:t>
                      </a:r>
                      <a:endParaRPr lang="en-IN" sz="1200" dirty="0"/>
                    </a:p>
                  </a:txBody>
                  <a:tcPr/>
                </a:tc>
              </a:tr>
              <a:tr h="445477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ANAEMIA IN WOMEN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53.5%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53.0%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NFHS 4 </a:t>
                      </a:r>
                      <a:endParaRPr lang="en-IN" sz="1200" dirty="0"/>
                    </a:p>
                  </a:txBody>
                  <a:tcPr/>
                </a:tc>
              </a:tr>
              <a:tr h="445477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ANAEMIA IN CHILDREN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56.6%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58.4%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NFHS 4</a:t>
                      </a:r>
                      <a:endParaRPr lang="en-IN" sz="1200" dirty="0"/>
                    </a:p>
                  </a:txBody>
                  <a:tcPr/>
                </a:tc>
              </a:tr>
              <a:tr h="445477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STUNTING</a:t>
                      </a:r>
                      <a:r>
                        <a:rPr lang="en-IN" sz="1200" baseline="0" dirty="0" smtClean="0"/>
                        <a:t> IN &lt;5 YEARS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25.7%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38.4%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NFHS 4</a:t>
                      </a:r>
                      <a:endParaRPr lang="en-IN" sz="1200" dirty="0"/>
                    </a:p>
                  </a:txBody>
                  <a:tcPr/>
                </a:tc>
              </a:tr>
              <a:tr h="445477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FULLY IMMUNIZED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89.1%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62.0%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NFHS 4</a:t>
                      </a:r>
                      <a:endParaRPr lang="en-IN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pPr algn="ctr"/>
            <a:r>
              <a:rPr lang="en-IN" dirty="0" smtClean="0"/>
              <a:t>11</a:t>
            </a:r>
            <a:r>
              <a:rPr lang="en-IN" baseline="30000" dirty="0" smtClean="0"/>
              <a:t>th</a:t>
            </a:r>
            <a:r>
              <a:rPr lang="en-IN" dirty="0" smtClean="0"/>
              <a:t> CRM DISSEMINATION-PUNJAB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016691"/>
          </a:xfrm>
        </p:spPr>
        <p:txBody>
          <a:bodyPr>
            <a:normAutofit lnSpcReduction="10000"/>
          </a:bodyPr>
          <a:lstStyle/>
          <a:p>
            <a:endParaRPr lang="en-IN" sz="1800" dirty="0" smtClean="0"/>
          </a:p>
          <a:p>
            <a:r>
              <a:rPr lang="en-IN" sz="1800" dirty="0" smtClean="0"/>
              <a:t>Action on 100 hospital strengthening compromising service in peripheral centres</a:t>
            </a:r>
          </a:p>
          <a:p>
            <a:pPr>
              <a:buNone/>
            </a:pPr>
            <a:endParaRPr lang="en-IN" sz="1800" dirty="0" smtClean="0"/>
          </a:p>
          <a:p>
            <a:r>
              <a:rPr lang="en-IN" sz="1800" dirty="0" smtClean="0"/>
              <a:t>High C-Section Rate in District Hospitals indicating bad BOH tracking and ANC</a:t>
            </a:r>
          </a:p>
          <a:p>
            <a:pPr>
              <a:buNone/>
            </a:pPr>
            <a:endParaRPr lang="en-IN" sz="1800" dirty="0" smtClean="0"/>
          </a:p>
          <a:p>
            <a:r>
              <a:rPr lang="en-IN" sz="1800" dirty="0" smtClean="0"/>
              <a:t>Quality of Labour Room Services-scope of Improvement</a:t>
            </a:r>
          </a:p>
          <a:p>
            <a:r>
              <a:rPr lang="en-IN" sz="1800" dirty="0" smtClean="0"/>
              <a:t>DEIC still weak-not a strong referral system</a:t>
            </a:r>
          </a:p>
          <a:p>
            <a:pPr>
              <a:buNone/>
            </a:pPr>
            <a:endParaRPr lang="en-IN" sz="1800" dirty="0" smtClean="0"/>
          </a:p>
          <a:p>
            <a:r>
              <a:rPr lang="en-IN" sz="1800" dirty="0" smtClean="0"/>
              <a:t>NCD services not as per program-only opportunistic facility based. Underutilisation of De-addiction Centre</a:t>
            </a:r>
          </a:p>
          <a:p>
            <a:pPr>
              <a:buNone/>
            </a:pPr>
            <a:endParaRPr lang="en-IN" sz="1800" dirty="0" smtClean="0"/>
          </a:p>
          <a:p>
            <a:r>
              <a:rPr lang="en-IN" sz="1800" dirty="0" smtClean="0"/>
              <a:t>MDR-improved but the actual cause was not being investigated properly</a:t>
            </a:r>
          </a:p>
          <a:p>
            <a:pPr>
              <a:buNone/>
            </a:pPr>
            <a:endParaRPr lang="en-IN" sz="1800" dirty="0" smtClean="0"/>
          </a:p>
          <a:p>
            <a:r>
              <a:rPr lang="en-IN" sz="1800" dirty="0" smtClean="0"/>
              <a:t>Training database need to be updated and linked to transfer policy </a:t>
            </a:r>
          </a:p>
          <a:p>
            <a:endParaRPr lang="en-IN" sz="1600" dirty="0" smtClean="0"/>
          </a:p>
          <a:p>
            <a:endParaRPr lang="en-IN" sz="1600" dirty="0" smtClean="0"/>
          </a:p>
          <a:p>
            <a:endParaRPr lang="en-IN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Autofit/>
          </a:bodyPr>
          <a:lstStyle/>
          <a:p>
            <a:pPr algn="ctr"/>
            <a:r>
              <a:rPr lang="en-IN" sz="2400" dirty="0" smtClean="0"/>
              <a:t>11</a:t>
            </a:r>
            <a:r>
              <a:rPr lang="en-IN" sz="2400" baseline="30000" dirty="0" smtClean="0"/>
              <a:t>th</a:t>
            </a:r>
            <a:r>
              <a:rPr lang="en-IN" sz="2400" dirty="0" smtClean="0"/>
              <a:t> CRM DISSEMINATION-PUNJAB</a:t>
            </a:r>
            <a:br>
              <a:rPr lang="en-IN" sz="2400" dirty="0" smtClean="0"/>
            </a:br>
            <a:r>
              <a:rPr lang="en-IN" sz="2400" dirty="0" smtClean="0"/>
              <a:t>PENDING ACTION TAKEN ON PREVIOUS CRM ADVICES</a:t>
            </a:r>
            <a:endParaRPr lang="en-I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01669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en-IN" sz="2000" dirty="0" smtClean="0"/>
          </a:p>
          <a:p>
            <a:r>
              <a:rPr lang="en-IN" sz="2000" dirty="0" smtClean="0"/>
              <a:t>IT Utilisation-NVBDCP web portal; FAPH check-up portal; </a:t>
            </a:r>
          </a:p>
          <a:p>
            <a:pPr>
              <a:buNone/>
            </a:pPr>
            <a:r>
              <a:rPr lang="en-IN" sz="2000" dirty="0" smtClean="0"/>
              <a:t>                         Tele-evidencing; HRMIS (</a:t>
            </a:r>
            <a:r>
              <a:rPr lang="en-IN" sz="2000" dirty="0" err="1" smtClean="0"/>
              <a:t>Manav</a:t>
            </a:r>
            <a:r>
              <a:rPr lang="en-IN" sz="2000" dirty="0" smtClean="0"/>
              <a:t> </a:t>
            </a:r>
            <a:r>
              <a:rPr lang="en-IN" sz="2000" dirty="0" err="1" smtClean="0"/>
              <a:t>Sampada</a:t>
            </a:r>
            <a:r>
              <a:rPr lang="en-IN" sz="2000" dirty="0" smtClean="0"/>
              <a:t>); </a:t>
            </a:r>
          </a:p>
          <a:p>
            <a:pPr>
              <a:buNone/>
            </a:pPr>
            <a:r>
              <a:rPr lang="en-IN" sz="2000" dirty="0" smtClean="0"/>
              <a:t>                         Hepatitis C patient Tracking; Mobile app on Dengue</a:t>
            </a:r>
          </a:p>
          <a:p>
            <a:pPr>
              <a:buNone/>
            </a:pPr>
            <a:endParaRPr lang="en-IN" sz="2000" dirty="0" smtClean="0"/>
          </a:p>
          <a:p>
            <a:r>
              <a:rPr lang="en-IN" sz="2000" dirty="0" smtClean="0"/>
              <a:t>104 Integrated Help line- Mental Health Counselling</a:t>
            </a:r>
          </a:p>
          <a:p>
            <a:pPr>
              <a:buNone/>
            </a:pPr>
            <a:endParaRPr lang="en-IN" sz="2000" dirty="0" smtClean="0"/>
          </a:p>
          <a:p>
            <a:r>
              <a:rPr lang="en-IN" sz="2000" dirty="0" smtClean="0"/>
              <a:t>Ayush mainstreaming under one roof-Herb Garden</a:t>
            </a:r>
          </a:p>
          <a:p>
            <a:pPr>
              <a:buNone/>
            </a:pPr>
            <a:endParaRPr lang="en-IN" sz="2000" dirty="0" smtClean="0"/>
          </a:p>
          <a:p>
            <a:r>
              <a:rPr lang="en-IN" sz="2000" dirty="0" smtClean="0"/>
              <a:t>CSR Activities specially in urban areas-Dialysis Centres at DH, DNB Course at DH, Urban CHC Support, Ambulance </a:t>
            </a:r>
            <a:r>
              <a:rPr lang="en-IN" sz="2000" dirty="0" err="1" smtClean="0"/>
              <a:t>Seva</a:t>
            </a:r>
            <a:r>
              <a:rPr lang="en-IN" sz="2000" dirty="0" smtClean="0"/>
              <a:t> (NGO/CSR)</a:t>
            </a:r>
          </a:p>
          <a:p>
            <a:pPr>
              <a:buNone/>
            </a:pPr>
            <a:endParaRPr lang="en-IN" sz="2000" dirty="0" smtClean="0"/>
          </a:p>
          <a:p>
            <a:r>
              <a:rPr lang="en-IN" sz="2000" dirty="0" smtClean="0"/>
              <a:t>Vibrant Urban Kiosk Services</a:t>
            </a:r>
          </a:p>
          <a:p>
            <a:pPr>
              <a:buNone/>
            </a:pPr>
            <a:endParaRPr lang="en-IN" sz="2000" dirty="0" smtClean="0"/>
          </a:p>
          <a:p>
            <a:r>
              <a:rPr lang="en-IN" sz="2000" dirty="0" smtClean="0"/>
              <a:t>Zone Approach to cover the Peri urban areas</a:t>
            </a:r>
          </a:p>
          <a:p>
            <a:endParaRPr lang="en-IN" sz="2000" dirty="0" smtClean="0"/>
          </a:p>
          <a:p>
            <a:endParaRPr lang="en-IN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pPr algn="ctr"/>
            <a:r>
              <a:rPr lang="en-IN" sz="3600" dirty="0" smtClean="0">
                <a:effectLst/>
              </a:rPr>
              <a:t>11</a:t>
            </a:r>
            <a:r>
              <a:rPr lang="en-IN" sz="3600" baseline="30000" dirty="0" smtClean="0">
                <a:effectLst/>
              </a:rPr>
              <a:t>th</a:t>
            </a:r>
            <a:r>
              <a:rPr lang="en-IN" sz="3600" dirty="0" smtClean="0">
                <a:effectLst/>
              </a:rPr>
              <a:t> CRM DISSEMINATION-PUNJAB</a:t>
            </a:r>
            <a:br>
              <a:rPr lang="en-IN" sz="3600" dirty="0" smtClean="0">
                <a:effectLst/>
              </a:rPr>
            </a:br>
            <a:r>
              <a:rPr lang="en-IN" sz="2800" dirty="0" smtClean="0">
                <a:effectLst/>
              </a:rPr>
              <a:t>STRENGTH-GOOD PRACTICES</a:t>
            </a:r>
            <a:endParaRPr lang="en-IN" sz="2800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en-IN" sz="3200" dirty="0" smtClean="0"/>
              <a:t>11</a:t>
            </a:r>
            <a:r>
              <a:rPr lang="en-IN" sz="3200" baseline="30000" dirty="0" smtClean="0"/>
              <a:t>th</a:t>
            </a:r>
            <a:r>
              <a:rPr lang="en-IN" sz="3200" dirty="0" smtClean="0"/>
              <a:t> CRM DISSEMINATION-PUNJAB</a:t>
            </a:r>
            <a:br>
              <a:rPr lang="en-IN" sz="3200" dirty="0" smtClean="0"/>
            </a:br>
            <a:r>
              <a:rPr lang="en-IN" sz="3200" dirty="0" smtClean="0"/>
              <a:t>OPD AREA IN CHC DHELON</a:t>
            </a:r>
            <a:endParaRPr lang="en-IN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022350"/>
            <a:ext cx="8534399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CRM PICS\IMG-20171110-WA0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1999" y="1472392"/>
            <a:ext cx="3855522" cy="485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838200" y="6248400"/>
            <a:ext cx="95079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           Dialysis Unit         Trauma Unit    </a:t>
            </a:r>
          </a:p>
          <a:p>
            <a:r>
              <a:rPr lang="en-US" sz="2000" dirty="0" smtClean="0"/>
              <a:t>					     Herbal Garden    kiosk in Ludhiana			 	  	</a:t>
            </a:r>
            <a:endParaRPr lang="en-US" sz="2000" dirty="0"/>
          </a:p>
        </p:txBody>
      </p:sp>
      <p:pic>
        <p:nvPicPr>
          <p:cNvPr id="1028" name="Picture 4" descr="C:\Users\user\Desktop\CRM PICS\Herbal Garden\IMG_20171105_1620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990600"/>
            <a:ext cx="1487214" cy="500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3600" y="990600"/>
            <a:ext cx="2265218" cy="5014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pPr algn="ctr"/>
            <a:r>
              <a:rPr lang="en-IN" sz="3200" dirty="0" smtClean="0"/>
              <a:t>11</a:t>
            </a:r>
            <a:r>
              <a:rPr lang="en-IN" sz="3200" baseline="30000" dirty="0" smtClean="0"/>
              <a:t>th</a:t>
            </a:r>
            <a:r>
              <a:rPr lang="en-IN" sz="3200" dirty="0" smtClean="0"/>
              <a:t> CRM DISSEMINATION -PUNJAB</a:t>
            </a:r>
            <a:endParaRPr lang="en-IN" sz="3200" dirty="0"/>
          </a:p>
        </p:txBody>
      </p:sp>
      <p:pic>
        <p:nvPicPr>
          <p:cNvPr id="8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990600"/>
            <a:ext cx="3200400" cy="5029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92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940491"/>
          </a:xfrm>
        </p:spPr>
        <p:txBody>
          <a:bodyPr>
            <a:normAutofit/>
          </a:bodyPr>
          <a:lstStyle/>
          <a:p>
            <a:r>
              <a:rPr lang="en-IN" sz="2000" i="1" dirty="0" smtClean="0"/>
              <a:t>In spite of having State of Art infrastructure in many places, these are under utilised due to lack of proper HR and transfer policy</a:t>
            </a:r>
          </a:p>
          <a:p>
            <a:r>
              <a:rPr lang="en-IN" sz="2000" i="1" dirty="0" smtClean="0"/>
              <a:t>Busy stand alone Dialysis units having no regular Nephrologist</a:t>
            </a:r>
          </a:p>
          <a:p>
            <a:r>
              <a:rPr lang="en-IN" sz="2000" i="1" dirty="0" smtClean="0"/>
              <a:t>Free Diagnostics Policy lacking in its true sense, as state is levying some charges against some tests</a:t>
            </a:r>
          </a:p>
          <a:p>
            <a:r>
              <a:rPr lang="en-IN" sz="2000" i="1" dirty="0" smtClean="0"/>
              <a:t>Lack of Monitoring of 108 Ambulance Services</a:t>
            </a:r>
          </a:p>
          <a:p>
            <a:r>
              <a:rPr lang="en-IN" sz="2000" i="1" dirty="0" smtClean="0"/>
              <a:t>Lack of Monitoring in general</a:t>
            </a:r>
          </a:p>
          <a:p>
            <a:r>
              <a:rPr lang="en-IN" sz="2000" i="1" dirty="0" smtClean="0"/>
              <a:t>Huge backlog in SBA Training</a:t>
            </a:r>
          </a:p>
          <a:p>
            <a:r>
              <a:rPr lang="en-IN" sz="2000" i="1" dirty="0" smtClean="0"/>
              <a:t>Private TB Notification rate was very poor</a:t>
            </a:r>
          </a:p>
          <a:p>
            <a:r>
              <a:rPr lang="en-IN" sz="2000" i="1" dirty="0" smtClean="0"/>
              <a:t>Lack of Convergence among the stakeholders in Urban Areas</a:t>
            </a:r>
          </a:p>
          <a:p>
            <a:r>
              <a:rPr lang="en-IN" sz="2000" i="1" dirty="0" smtClean="0"/>
              <a:t>Urban Community Process is lacking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pPr algn="ctr"/>
            <a:r>
              <a:rPr lang="en-IN" sz="3200" dirty="0" smtClean="0"/>
              <a:t>11</a:t>
            </a:r>
            <a:r>
              <a:rPr lang="en-IN" sz="3200" baseline="30000" dirty="0" smtClean="0"/>
              <a:t>th</a:t>
            </a:r>
            <a:r>
              <a:rPr lang="en-IN" sz="3200" dirty="0" smtClean="0"/>
              <a:t> CRM DISSEMINATION –PUNJAB</a:t>
            </a:r>
            <a:br>
              <a:rPr lang="en-IN" sz="3200" dirty="0" smtClean="0"/>
            </a:br>
            <a:r>
              <a:rPr lang="en-IN" sz="3200" dirty="0" smtClean="0"/>
              <a:t>Areas Of Concern </a:t>
            </a:r>
            <a:endParaRPr lang="en-IN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5562600"/>
          </a:xfrm>
        </p:spPr>
        <p:txBody>
          <a:bodyPr>
            <a:normAutofit fontScale="85000" lnSpcReduction="20000"/>
          </a:bodyPr>
          <a:lstStyle/>
          <a:p>
            <a:pPr marL="566928" indent="-457200">
              <a:buFont typeface="+mj-lt"/>
              <a:buAutoNum type="arabicPeriod"/>
            </a:pPr>
            <a:endParaRPr lang="en-IN" sz="2000" dirty="0" smtClean="0"/>
          </a:p>
          <a:p>
            <a:pPr marL="566928" indent="-457200">
              <a:buFont typeface="+mj-lt"/>
              <a:buAutoNum type="arabicPeriod"/>
            </a:pPr>
            <a:r>
              <a:rPr lang="en-IN" sz="2000" i="1" dirty="0" smtClean="0"/>
              <a:t>Sustainable HR Policy (Vacancy)  with Need based Transfer/Strategic Purchase of Care</a:t>
            </a:r>
          </a:p>
          <a:p>
            <a:pPr marL="566928" indent="-457200">
              <a:buFont typeface="+mj-lt"/>
              <a:buAutoNum type="arabicPeriod"/>
            </a:pPr>
            <a:r>
              <a:rPr lang="en-IN" sz="2000" i="1" dirty="0" smtClean="0"/>
              <a:t>Training Management information System Integration</a:t>
            </a:r>
          </a:p>
          <a:p>
            <a:pPr marL="566928" indent="-457200">
              <a:buFont typeface="+mj-lt"/>
              <a:buAutoNum type="arabicPeriod"/>
            </a:pPr>
            <a:r>
              <a:rPr lang="en-IN" sz="2000" i="1" dirty="0" smtClean="0"/>
              <a:t>Planning and implementation of CPHC (HWCs)</a:t>
            </a:r>
          </a:p>
          <a:p>
            <a:pPr marL="566928" indent="-457200">
              <a:buFont typeface="+mj-lt"/>
              <a:buAutoNum type="arabicPeriod"/>
            </a:pPr>
            <a:r>
              <a:rPr lang="en-IN" sz="2000" i="1" dirty="0" smtClean="0"/>
              <a:t>Skill Training for RMNCHA Activities,</a:t>
            </a:r>
          </a:p>
          <a:p>
            <a:pPr marL="566928" indent="-457200">
              <a:buFont typeface="+mj-lt"/>
              <a:buAutoNum type="arabicPeriod"/>
            </a:pPr>
            <a:r>
              <a:rPr lang="en-IN" sz="2000" i="1" dirty="0" smtClean="0"/>
              <a:t> Infection Control in Hospital </a:t>
            </a:r>
          </a:p>
          <a:p>
            <a:pPr marL="566928" indent="-457200">
              <a:buFont typeface="+mj-lt"/>
              <a:buAutoNum type="arabicPeriod"/>
            </a:pPr>
            <a:r>
              <a:rPr lang="en-IN" sz="2000" i="1" dirty="0" smtClean="0"/>
              <a:t>Community level linkage with children discharged from SNCU and NRCs</a:t>
            </a:r>
          </a:p>
          <a:p>
            <a:pPr marL="566928" indent="-457200">
              <a:buFont typeface="+mj-lt"/>
              <a:buAutoNum type="arabicPeriod"/>
            </a:pPr>
            <a:r>
              <a:rPr lang="en-IN" sz="2000" i="1" dirty="0" smtClean="0"/>
              <a:t>Immunization Strategy for vulnerable population</a:t>
            </a:r>
          </a:p>
          <a:p>
            <a:pPr marL="566928" indent="-457200">
              <a:buFont typeface="+mj-lt"/>
              <a:buAutoNum type="arabicPeriod"/>
            </a:pPr>
            <a:r>
              <a:rPr lang="en-IN" sz="2000" i="1" dirty="0" smtClean="0"/>
              <a:t>Injectable Contraceptives needed to be launched</a:t>
            </a:r>
          </a:p>
          <a:p>
            <a:pPr marL="566928" indent="-457200">
              <a:buFont typeface="+mj-lt"/>
              <a:buAutoNum type="arabicPeriod"/>
            </a:pPr>
            <a:r>
              <a:rPr lang="en-IN" sz="2000" i="1" dirty="0" smtClean="0"/>
              <a:t>Private Practitioners needed to be integrated into RNTCP </a:t>
            </a:r>
          </a:p>
          <a:p>
            <a:pPr marL="566928" indent="-457200">
              <a:buFont typeface="+mj-lt"/>
              <a:buAutoNum type="arabicPeriod"/>
            </a:pPr>
            <a:r>
              <a:rPr lang="en-IN" sz="2000" i="1" dirty="0" smtClean="0"/>
              <a:t>Anaemia is a huge challenge</a:t>
            </a:r>
          </a:p>
          <a:p>
            <a:pPr marL="566928" indent="-457200">
              <a:buFont typeface="+mj-lt"/>
              <a:buAutoNum type="arabicPeriod"/>
            </a:pPr>
            <a:r>
              <a:rPr lang="en-IN" sz="2000" i="1" dirty="0" smtClean="0"/>
              <a:t>Mental Health beyond De-addiction Activities</a:t>
            </a:r>
          </a:p>
          <a:p>
            <a:pPr marL="566928" indent="-457200">
              <a:buFont typeface="+mj-lt"/>
              <a:buAutoNum type="arabicPeriod"/>
            </a:pPr>
            <a:r>
              <a:rPr lang="en-IN" sz="2000" i="1" dirty="0" smtClean="0"/>
              <a:t>Trauma Care Services expansion</a:t>
            </a:r>
          </a:p>
          <a:p>
            <a:pPr marL="566928" indent="-457200">
              <a:buFont typeface="+mj-lt"/>
              <a:buAutoNum type="arabicPeriod"/>
            </a:pPr>
            <a:r>
              <a:rPr lang="en-IN" sz="2000" i="1" dirty="0" smtClean="0"/>
              <a:t>RBSK-Anganwadi-School Health Program need to be integrated with Life Style Diseases and BCC</a:t>
            </a:r>
          </a:p>
          <a:p>
            <a:pPr marL="566928" indent="-457200">
              <a:buFont typeface="+mj-lt"/>
              <a:buAutoNum type="arabicPeriod"/>
            </a:pPr>
            <a:r>
              <a:rPr lang="en-IN" sz="2000" i="1" dirty="0" smtClean="0"/>
              <a:t>Community Processing in Urban areas with utilization of resources like MAS</a:t>
            </a:r>
          </a:p>
          <a:p>
            <a:pPr marL="566928" indent="-457200">
              <a:buFont typeface="+mj-lt"/>
              <a:buAutoNum type="arabicPeriod"/>
            </a:pPr>
            <a:r>
              <a:rPr lang="en-IN" sz="2000" i="1" dirty="0" smtClean="0"/>
              <a:t>Integration of NUHM with other Programs</a:t>
            </a:r>
          </a:p>
          <a:p>
            <a:pPr marL="566928" indent="-457200">
              <a:buFont typeface="+mj-lt"/>
              <a:buAutoNum type="arabicPeriod"/>
            </a:pPr>
            <a:r>
              <a:rPr lang="en-IN" sz="2000" i="1" dirty="0" smtClean="0"/>
              <a:t>Creation of PCPNDT Web portal </a:t>
            </a:r>
          </a:p>
          <a:p>
            <a:pPr marL="566928" indent="-457200">
              <a:buFont typeface="+mj-lt"/>
              <a:buAutoNum type="arabicPeriod"/>
            </a:pPr>
            <a:r>
              <a:rPr lang="en-IN" sz="2000" i="1" dirty="0" smtClean="0"/>
              <a:t>Clinical Establishment Act</a:t>
            </a:r>
          </a:p>
          <a:p>
            <a:endParaRPr lang="en-IN" sz="2000" dirty="0" smtClean="0"/>
          </a:p>
          <a:p>
            <a:endParaRPr lang="en-IN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Autofit/>
          </a:bodyPr>
          <a:lstStyle/>
          <a:p>
            <a:pPr algn="ctr"/>
            <a:r>
              <a:rPr lang="en-IN" sz="2400" dirty="0" smtClean="0"/>
              <a:t/>
            </a:r>
            <a:br>
              <a:rPr lang="en-IN" sz="2400" dirty="0" smtClean="0"/>
            </a:br>
            <a:r>
              <a:rPr lang="en-IN" sz="3000" dirty="0" smtClean="0"/>
              <a:t>11</a:t>
            </a:r>
            <a:r>
              <a:rPr lang="en-IN" sz="3000" baseline="30000" dirty="0" smtClean="0"/>
              <a:t>th</a:t>
            </a:r>
            <a:r>
              <a:rPr lang="en-IN" sz="3000" dirty="0" smtClean="0"/>
              <a:t> CRM DISSEMINATION –PUNJAB</a:t>
            </a:r>
            <a:br>
              <a:rPr lang="en-IN" sz="3000" dirty="0" smtClean="0"/>
            </a:br>
            <a:r>
              <a:rPr lang="en-IN" sz="3000" dirty="0" smtClean="0"/>
              <a:t>Key Recommendations</a:t>
            </a:r>
            <a:r>
              <a:rPr lang="en-IN" sz="2400" dirty="0" smtClean="0"/>
              <a:t/>
            </a:r>
            <a:br>
              <a:rPr lang="en-IN" sz="2400" dirty="0" smtClean="0"/>
            </a:br>
            <a:endParaRPr lang="en-I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79</TotalTime>
  <Words>490</Words>
  <Application>Microsoft Office PowerPoint</Application>
  <PresentationFormat>On-screen Show (4:3)</PresentationFormat>
  <Paragraphs>121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Concourse</vt:lpstr>
      <vt:lpstr> </vt:lpstr>
      <vt:lpstr>11th CRM DISSEMINATION-PUNJAB</vt:lpstr>
      <vt:lpstr>11th CRM DISSEMINATION-PUNJAB PENDING ACTION TAKEN ON PREVIOUS CRM ADVICES</vt:lpstr>
      <vt:lpstr>11th CRM DISSEMINATION-PUNJAB STRENGTH-GOOD PRACTICES</vt:lpstr>
      <vt:lpstr>11th CRM DISSEMINATION-PUNJAB OPD AREA IN CHC DHELON</vt:lpstr>
      <vt:lpstr>11th CRM DISSEMINATION -PUNJAB</vt:lpstr>
      <vt:lpstr>11th CRM DISSEMINATION –PUNJAB Areas Of Concern </vt:lpstr>
      <vt:lpstr> 11th CRM DISSEMINATION –PUNJAB Key Recommendations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lenovo</cp:lastModifiedBy>
  <cp:revision>8</cp:revision>
  <dcterms:created xsi:type="dcterms:W3CDTF">2006-08-16T00:00:00Z</dcterms:created>
  <dcterms:modified xsi:type="dcterms:W3CDTF">2018-06-15T11:15:13Z</dcterms:modified>
</cp:coreProperties>
</file>